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15"/>
  </p:notesMasterIdLst>
  <p:sldIdLst>
    <p:sldId id="267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26037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485CD-EE94-4A25-BA4C-E12BEA0206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63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84878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065577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, text on left, text on 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805059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821327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293540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97643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462417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374207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31834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76439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491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-12366" y="1981200"/>
            <a:ext cx="9161585" cy="1404938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en-US" b="1" dirty="0">
                <a:ea typeface="ＭＳ Ｐゴシック" charset="-128"/>
              </a:rPr>
              <a:t>Do Now: </a:t>
            </a:r>
            <a:r>
              <a:rPr lang="en-US" altLang="en-US" b="1" dirty="0" smtClean="0">
                <a:ea typeface="ＭＳ Ｐゴシック" charset="-128"/>
              </a:rPr>
              <a:t>3/27</a:t>
            </a:r>
            <a:r>
              <a:rPr lang="en-US" altLang="en-US" b="1" dirty="0">
                <a:ea typeface="ＭＳ Ｐゴシック" charset="-128"/>
              </a:rPr>
              <a:t/>
            </a:r>
            <a:br>
              <a:rPr lang="en-US" altLang="en-US" b="1" dirty="0">
                <a:ea typeface="ＭＳ Ｐゴシック" charset="-128"/>
              </a:rPr>
            </a:br>
            <a:r>
              <a:rPr lang="en-US" altLang="en-US" b="1" dirty="0">
                <a:solidFill>
                  <a:srgbClr val="C00000"/>
                </a:solidFill>
                <a:ea typeface="ＭＳ Ｐゴシック" charset="-128"/>
              </a:rPr>
              <a:t>1. </a:t>
            </a:r>
            <a:r>
              <a:rPr lang="en-US" altLang="en-US" b="1" dirty="0" smtClean="0">
                <a:solidFill>
                  <a:srgbClr val="C00000"/>
                </a:solidFill>
                <a:ea typeface="ＭＳ Ｐゴシック" charset="-128"/>
              </a:rPr>
              <a:t>Take out a piece of paper</a:t>
            </a:r>
            <a:br>
              <a:rPr lang="en-US" altLang="en-US" b="1" dirty="0" smtClean="0">
                <a:solidFill>
                  <a:srgbClr val="C00000"/>
                </a:solidFill>
                <a:ea typeface="ＭＳ Ｐゴシック" charset="-128"/>
              </a:rPr>
            </a:br>
            <a:r>
              <a:rPr lang="en-US" altLang="en-US" b="1" dirty="0" smtClean="0">
                <a:solidFill>
                  <a:srgbClr val="002060"/>
                </a:solidFill>
                <a:ea typeface="ＭＳ Ｐゴシック" charset="-128"/>
              </a:rPr>
              <a:t>2. Answer the following: </a:t>
            </a:r>
            <a:br>
              <a:rPr lang="en-US" altLang="en-US" b="1" dirty="0" smtClean="0">
                <a:solidFill>
                  <a:srgbClr val="002060"/>
                </a:solidFill>
                <a:ea typeface="ＭＳ Ｐゴシック" charset="-128"/>
              </a:rPr>
            </a:br>
            <a:r>
              <a:rPr lang="en-US" altLang="en-US" b="1" dirty="0" smtClean="0">
                <a:solidFill>
                  <a:srgbClr val="002060"/>
                </a:solidFill>
                <a:ea typeface="ＭＳ Ｐゴシック" charset="-128"/>
              </a:rPr>
              <a:t>A. How would you measure the speed of an animal? </a:t>
            </a:r>
            <a:br>
              <a:rPr lang="en-US" altLang="en-US" b="1" dirty="0" smtClean="0">
                <a:solidFill>
                  <a:srgbClr val="002060"/>
                </a:solidFill>
                <a:ea typeface="ＭＳ Ｐゴシック" charset="-128"/>
              </a:rPr>
            </a:br>
            <a:r>
              <a:rPr lang="en-US" altLang="en-US" b="1" dirty="0" smtClean="0">
                <a:solidFill>
                  <a:srgbClr val="002060"/>
                </a:solidFill>
                <a:ea typeface="ＭＳ Ｐゴシック" charset="-128"/>
              </a:rPr>
              <a:t>B. What do you think are the fastest animals? </a:t>
            </a:r>
            <a: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  <a:t/>
            </a:r>
            <a:b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</a:br>
            <a: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  <a:t/>
            </a:r>
            <a:b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</a:br>
            <a:r>
              <a:rPr lang="en-US" altLang="en-US" sz="2700" b="1" dirty="0">
                <a:ea typeface="ＭＳ Ｐゴシック" charset="-128"/>
              </a:rPr>
              <a:t/>
            </a:r>
            <a:br>
              <a:rPr lang="en-US" altLang="en-US" sz="2700" b="1" dirty="0">
                <a:ea typeface="ＭＳ Ｐゴシック" charset="-128"/>
              </a:rPr>
            </a:br>
            <a:endParaRPr lang="en-US" altLang="en-US" sz="2700" b="1" dirty="0">
              <a:solidFill>
                <a:srgbClr val="FFFF00"/>
              </a:solidFill>
              <a:ea typeface="ＭＳ Ｐゴシック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73407"/>
              </p:ext>
            </p:extLst>
          </p:nvPr>
        </p:nvGraphicFramePr>
        <p:xfrm>
          <a:off x="76200" y="4267200"/>
          <a:ext cx="2819400" cy="228600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819400"/>
              </a:tblGrid>
              <a:tr h="630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Agenda</a:t>
                      </a:r>
                      <a:endParaRPr lang="en-US" sz="28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2" marR="16102" marT="0" marB="0"/>
                </a:tc>
              </a:tr>
              <a:tr h="1655331">
                <a:tc>
                  <a:txBody>
                    <a:bodyPr/>
                    <a:lstStyle/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800" baseline="0" dirty="0" smtClean="0">
                          <a:effectLst/>
                        </a:rPr>
                        <a:t>Study Jams </a:t>
                      </a:r>
                    </a:p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800" baseline="0" dirty="0" err="1" smtClean="0">
                          <a:effectLst/>
                        </a:rPr>
                        <a:t>Socrative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</a:p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800" baseline="0" dirty="0" smtClean="0">
                          <a:effectLst/>
                        </a:rPr>
                        <a:t>Gizmo lab</a:t>
                      </a:r>
                      <a:endParaRPr lang="en-US" sz="2800" baseline="0" dirty="0" smtClean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2" marR="16102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085208"/>
              </p:ext>
            </p:extLst>
          </p:nvPr>
        </p:nvGraphicFramePr>
        <p:xfrm>
          <a:off x="6324600" y="381000"/>
          <a:ext cx="2590800" cy="887524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590800"/>
              </a:tblGrid>
              <a:tr h="3246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Homework</a:t>
                      </a:r>
                      <a:endParaRPr lang="en-US" sz="2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  <a:tr h="513509">
                <a:tc>
                  <a:txBody>
                    <a:bodyPr/>
                    <a:lstStyle/>
                    <a:p>
                      <a:pPr marL="514350" marR="0" indent="-514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800" baseline="0" dirty="0" smtClean="0">
                          <a:effectLst/>
                        </a:rPr>
                        <a:t>NONE</a:t>
                      </a:r>
                      <a:endParaRPr lang="en-US" sz="2800" baseline="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54513"/>
              </p:ext>
            </p:extLst>
          </p:nvPr>
        </p:nvGraphicFramePr>
        <p:xfrm>
          <a:off x="2971800" y="3657600"/>
          <a:ext cx="6019800" cy="297180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6019800"/>
              </a:tblGrid>
              <a:tr h="6680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Objective</a:t>
                      </a:r>
                      <a:endParaRPr lang="en-US" sz="21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  <a:tr h="230370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aseline="0" dirty="0" smtClean="0">
                          <a:effectLst/>
                        </a:rPr>
                        <a:t>I can describe Motion by comparing the position of one object as it relates to another object (point of reference)</a:t>
                      </a:r>
                      <a:endParaRPr lang="en-US" sz="3200" baseline="0" dirty="0" smtClean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describe motion?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4294967295"/>
          </p:nvPr>
        </p:nvSpPr>
        <p:spPr>
          <a:xfrm>
            <a:off x="0" y="1371600"/>
            <a:ext cx="5943600" cy="548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Motion can be described by: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DISTANCE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(how far did it travel?)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TIME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(how long did it travel?)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(how fast did it travel?)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DIRECTION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(which way did it go?)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ACCELERATION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(does the motion change?)</a:t>
            </a:r>
          </a:p>
        </p:txBody>
      </p:sp>
      <p:pic>
        <p:nvPicPr>
          <p:cNvPr id="98" name="Shape 98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239000" y="1981200"/>
            <a:ext cx="1905000" cy="1820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34200" y="4495800"/>
            <a:ext cx="1447800" cy="1344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“speed” mean?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057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Some examples of speed: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60 miles/hour	    100 meters/minute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break it down…</a:t>
            </a:r>
            <a:r>
              <a:rPr lang="en-US" sz="32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If you travel 60 miles per hour, how far do you travel in 1 hour?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60 miles/hour is the same as </a:t>
            </a:r>
            <a:r>
              <a:rPr lang="en-US" sz="3200" b="0" i="0" u="sng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60 miles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     1 hour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practice calculating speed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057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you travel 100 km in 2 hours, what is your speed?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Comic Sans MS"/>
              <a:buChar char="•"/>
            </a:pPr>
            <a:r>
              <a:rPr lang="en-US" sz="3200" b="0" i="0" u="none" dirty="0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 = </a:t>
            </a:r>
            <a:r>
              <a:rPr lang="en-US" sz="3200" b="0" i="0" u="sng" dirty="0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Distance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omic Sans MS"/>
              <a:buNone/>
            </a:pPr>
            <a:r>
              <a:rPr lang="en-US" sz="3200" b="0" i="0" u="none" dirty="0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  Time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60066"/>
              </a:buClr>
              <a:buSzPct val="100000"/>
              <a:buFont typeface="Comic Sans MS"/>
              <a:buChar char="•"/>
            </a:pPr>
            <a:r>
              <a:rPr lang="en-US" sz="3200" b="0" i="0" u="none" dirty="0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Distance = 100 km	Time = 2 hours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Comic Sans MS"/>
              <a:buChar char="•"/>
            </a:pPr>
            <a:r>
              <a:rPr lang="en-US" sz="3200" b="0" i="0" u="none" dirty="0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 = </a:t>
            </a:r>
            <a:r>
              <a:rPr lang="en-US" sz="3200" b="0" i="0" u="sng" dirty="0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100 km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Comic Sans MS"/>
              <a:buNone/>
            </a:pPr>
            <a:r>
              <a:rPr lang="en-US" sz="3200" b="0" i="0" u="none" dirty="0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    2 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1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 = 50 km/h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Try it out!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305799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Time yourself moving across the 5 meter tracks on the floor. 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the DISTANCE?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60066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your TIME?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 = </a:t>
            </a:r>
            <a:r>
              <a:rPr lang="en-US" sz="3200" b="0" i="0" u="sng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Distance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  Time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omic Sans MS"/>
              <a:buNone/>
            </a:pPr>
            <a:r>
              <a:rPr lang="en-US" sz="10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660066"/>
              </a:buClr>
              <a:buSzPct val="25000"/>
              <a:buFont typeface="Comic Sans MS"/>
              <a:buNone/>
            </a:pPr>
            <a:r>
              <a:rPr lang="en-US" sz="4400" b="1" i="0" u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What is your SPEED?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61585" cy="1404938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en-US" b="1" dirty="0">
                <a:ea typeface="ＭＳ Ｐゴシック" charset="-128"/>
              </a:rPr>
              <a:t>Do Now: </a:t>
            </a:r>
            <a:r>
              <a:rPr lang="en-US" altLang="en-US" b="1" dirty="0" smtClean="0">
                <a:ea typeface="ＭＳ Ｐゴシック" charset="-128"/>
              </a:rPr>
              <a:t>3/30</a:t>
            </a:r>
            <a:r>
              <a:rPr lang="en-US" altLang="en-US" b="1" dirty="0">
                <a:ea typeface="ＭＳ Ｐゴシック" charset="-128"/>
              </a:rPr>
              <a:t/>
            </a:r>
            <a:br>
              <a:rPr lang="en-US" altLang="en-US" b="1" dirty="0">
                <a:ea typeface="ＭＳ Ｐゴシック" charset="-128"/>
              </a:rPr>
            </a:br>
            <a:r>
              <a:rPr lang="en-US" altLang="en-US" b="1" dirty="0">
                <a:solidFill>
                  <a:srgbClr val="C00000"/>
                </a:solidFill>
                <a:ea typeface="ＭＳ Ｐゴシック" charset="-128"/>
              </a:rPr>
              <a:t>1. </a:t>
            </a:r>
            <a:r>
              <a:rPr lang="en-US" altLang="en-US" b="1" dirty="0" smtClean="0">
                <a:solidFill>
                  <a:srgbClr val="C00000"/>
                </a:solidFill>
                <a:ea typeface="ＭＳ Ｐゴシック" charset="-128"/>
              </a:rPr>
              <a:t>Share a half sheet with your neighbor </a:t>
            </a:r>
            <a:br>
              <a:rPr lang="en-US" altLang="en-US" b="1" dirty="0" smtClean="0">
                <a:solidFill>
                  <a:srgbClr val="C00000"/>
                </a:solidFill>
                <a:ea typeface="ＭＳ Ｐゴシック" charset="-128"/>
              </a:rPr>
            </a:br>
            <a:r>
              <a:rPr lang="en-US" altLang="en-US" b="1" dirty="0" smtClean="0">
                <a:solidFill>
                  <a:srgbClr val="C00000"/>
                </a:solidFill>
                <a:ea typeface="ＭＳ Ｐゴシック" charset="-128"/>
              </a:rPr>
              <a:t>2. Write your name at the top</a:t>
            </a:r>
            <a:br>
              <a:rPr lang="en-US" altLang="en-US" b="1" dirty="0" smtClean="0">
                <a:solidFill>
                  <a:srgbClr val="C00000"/>
                </a:solidFill>
                <a:ea typeface="ＭＳ Ｐゴシック" charset="-128"/>
              </a:rPr>
            </a:br>
            <a:r>
              <a:rPr lang="en-US" altLang="en-US" b="1" dirty="0" smtClean="0">
                <a:solidFill>
                  <a:srgbClr val="C00000"/>
                </a:solidFill>
                <a:ea typeface="ＭＳ Ｐゴシック" charset="-128"/>
              </a:rPr>
              <a:t>3. Number 1-5</a:t>
            </a:r>
            <a: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  <a:t/>
            </a:r>
            <a:b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</a:br>
            <a: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  <a:t/>
            </a:r>
            <a:b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</a:br>
            <a:r>
              <a:rPr lang="en-US" altLang="en-US" sz="2700" b="1" dirty="0">
                <a:ea typeface="ＭＳ Ｐゴシック" charset="-128"/>
              </a:rPr>
              <a:t/>
            </a:r>
            <a:br>
              <a:rPr lang="en-US" altLang="en-US" sz="2700" b="1" dirty="0">
                <a:ea typeface="ＭＳ Ｐゴシック" charset="-128"/>
              </a:rPr>
            </a:br>
            <a:endParaRPr lang="en-US" altLang="en-US" sz="2700" b="1" dirty="0">
              <a:solidFill>
                <a:srgbClr val="FFFF00"/>
              </a:solidFill>
              <a:ea typeface="ＭＳ Ｐゴシック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62333"/>
              </p:ext>
            </p:extLst>
          </p:nvPr>
        </p:nvGraphicFramePr>
        <p:xfrm>
          <a:off x="76200" y="4267200"/>
          <a:ext cx="2819400" cy="2436673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819400"/>
              </a:tblGrid>
              <a:tr h="630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Agenda</a:t>
                      </a:r>
                      <a:endParaRPr lang="en-US" sz="28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2" marR="16102" marT="0" marB="0"/>
                </a:tc>
              </a:tr>
              <a:tr h="1655331">
                <a:tc>
                  <a:txBody>
                    <a:bodyPr/>
                    <a:lstStyle/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800" baseline="0" dirty="0" smtClean="0">
                          <a:effectLst/>
                        </a:rPr>
                        <a:t>King or Queen </a:t>
                      </a:r>
                    </a:p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motion/speed </a:t>
                      </a:r>
                    </a:p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corners game</a:t>
                      </a:r>
                      <a:endParaRPr lang="en-US" sz="2800" baseline="0" dirty="0" smtClean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2" marR="16102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700599"/>
              </p:ext>
            </p:extLst>
          </p:nvPr>
        </p:nvGraphicFramePr>
        <p:xfrm>
          <a:off x="6324600" y="2209800"/>
          <a:ext cx="2590800" cy="90486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590800"/>
              </a:tblGrid>
              <a:tr h="3246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Homework</a:t>
                      </a:r>
                      <a:endParaRPr lang="en-US" sz="2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  <a:tr h="513509">
                <a:tc>
                  <a:txBody>
                    <a:bodyPr/>
                    <a:lstStyle/>
                    <a:p>
                      <a:pPr marL="514350" marR="0" indent="-514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2800" baseline="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833323"/>
              </p:ext>
            </p:extLst>
          </p:nvPr>
        </p:nvGraphicFramePr>
        <p:xfrm>
          <a:off x="2971800" y="3657600"/>
          <a:ext cx="6019800" cy="297180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6019800"/>
              </a:tblGrid>
              <a:tr h="6680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Objective</a:t>
                      </a:r>
                      <a:endParaRPr lang="en-US" sz="21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  <a:tr h="230370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aseline="0" dirty="0" smtClean="0">
                          <a:effectLst/>
                        </a:rPr>
                        <a:t>I can describe Motion by comparing the position of one object as it relates to another object (point of reference)</a:t>
                      </a:r>
                      <a:endParaRPr lang="en-US" sz="3200" baseline="0" dirty="0" smtClean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58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Force and Motion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28600" y="1447800"/>
            <a:ext cx="74676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quarter, we will study the science of forces and motion.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should expect: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Lots of labs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Some note-taking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Several important formulas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Lots of graphing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Don’t worry if you’re not good at math – we will be taking things step by step!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7" name="Shape 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19800" y="2743200"/>
            <a:ext cx="2819400" cy="210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39000" y="228600"/>
            <a:ext cx="1219199" cy="12191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" name="Shape 29"/>
          <p:cNvCxnSpPr/>
          <p:nvPr/>
        </p:nvCxnSpPr>
        <p:spPr>
          <a:xfrm rot="10800000">
            <a:off x="6095999" y="228600"/>
            <a:ext cx="914400" cy="3047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 rot="10800000">
            <a:off x="6629400" y="609600"/>
            <a:ext cx="533399" cy="152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 rot="10800000">
            <a:off x="6172199" y="685800"/>
            <a:ext cx="914400" cy="3047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32" name="Shape 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8600" y="304800"/>
            <a:ext cx="1028700" cy="95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MOTION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228600" y="1447800"/>
            <a:ext cx="74676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motion? How can you describe the motion of different objects? What does all motion have in common?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each object is shown, think about how you would describe its motion.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Try to be thinking of a definition for motion that would fit all the different items!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9" name="Shape 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29400" y="-152400"/>
            <a:ext cx="1828800" cy="1747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91400" y="3200400"/>
            <a:ext cx="1219199" cy="121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is it moving?</a:t>
            </a:r>
          </a:p>
        </p:txBody>
      </p:sp>
      <p:pic>
        <p:nvPicPr>
          <p:cNvPr id="46" name="Shape 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828800"/>
            <a:ext cx="806450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67400" y="2438400"/>
            <a:ext cx="838199" cy="838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81600" y="2286000"/>
            <a:ext cx="990599" cy="990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38400" y="1668461"/>
            <a:ext cx="2286000" cy="1776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39000" y="1905000"/>
            <a:ext cx="1371599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52400" y="3962400"/>
            <a:ext cx="1157287" cy="2514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905000" y="4495800"/>
            <a:ext cx="1524000" cy="1403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962400" y="4495800"/>
            <a:ext cx="1447800" cy="1344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867400" y="4495800"/>
            <a:ext cx="1316037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696200" y="4716462"/>
            <a:ext cx="1295400" cy="998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So…what is motion?</a:t>
            </a:r>
          </a:p>
        </p:txBody>
      </p:sp>
      <p:sp>
        <p:nvSpPr>
          <p:cNvPr id="61" name="Shape 61"/>
          <p:cNvSpPr/>
          <p:nvPr/>
        </p:nvSpPr>
        <p:spPr>
          <a:xfrm>
            <a:off x="1066800" y="1143000"/>
            <a:ext cx="7086599" cy="5257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Motion is a  </a:t>
            </a:r>
            <a:b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</a:br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change in position  </a:t>
            </a:r>
            <a:b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</a:br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over time!!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So…what is motion?</a:t>
            </a:r>
          </a:p>
        </p:txBody>
      </p:sp>
      <p:sp>
        <p:nvSpPr>
          <p:cNvPr id="67" name="Shape 67"/>
          <p:cNvSpPr/>
          <p:nvPr/>
        </p:nvSpPr>
        <p:spPr>
          <a:xfrm>
            <a:off x="1066800" y="4343400"/>
            <a:ext cx="7086599" cy="20574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If you change your position, </a:t>
            </a:r>
            <a:b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</a:br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 then you have traveled some distance.</a:t>
            </a:r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600" y="1881186"/>
            <a:ext cx="2286000" cy="17764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Shape 69"/>
          <p:cNvCxnSpPr/>
          <p:nvPr/>
        </p:nvCxnSpPr>
        <p:spPr>
          <a:xfrm rot="10800000">
            <a:off x="1371599" y="3810000"/>
            <a:ext cx="6096000" cy="0"/>
          </a:xfrm>
          <a:prstGeom prst="straightConnector1">
            <a:avLst/>
          </a:prstGeom>
          <a:noFill/>
          <a:ln w="101600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0" name="Shape 70"/>
          <p:cNvSpPr/>
          <p:nvPr/>
        </p:nvSpPr>
        <p:spPr>
          <a:xfrm>
            <a:off x="5486400" y="1951036"/>
            <a:ext cx="2819400" cy="6397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CC0000"/>
                    </a:gs>
                    <a:gs pos="100000">
                      <a:srgbClr val="FF9900"/>
                    </a:gs>
                  </a:gsLst>
                  <a:lin ang="5400000" scaled="0"/>
                </a:gradFill>
                <a:latin typeface="Arial"/>
              </a:rPr>
              <a:t>Distance</a:t>
            </a:r>
          </a:p>
        </p:txBody>
      </p:sp>
      <p:sp>
        <p:nvSpPr>
          <p:cNvPr id="71" name="Shape 71"/>
          <p:cNvSpPr/>
          <p:nvPr/>
        </p:nvSpPr>
        <p:spPr>
          <a:xfrm rot="7500000">
            <a:off x="3855243" y="2620167"/>
            <a:ext cx="1676399" cy="642936"/>
          </a:xfrm>
          <a:prstGeom prst="striped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CC99FF"/>
              </a:gs>
              <a:gs pos="100000">
                <a:srgbClr val="336699"/>
              </a:gs>
            </a:gsLst>
            <a:lin ang="5400000" scaled="0"/>
          </a:gradFill>
          <a:ln w="9525" cap="flat" cmpd="sng">
            <a:solidFill>
              <a:srgbClr val="9933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So…what is motion?</a:t>
            </a:r>
          </a:p>
        </p:txBody>
      </p:sp>
      <p:sp>
        <p:nvSpPr>
          <p:cNvPr id="77" name="Shape 77"/>
          <p:cNvSpPr/>
          <p:nvPr/>
        </p:nvSpPr>
        <p:spPr>
          <a:xfrm>
            <a:off x="228600" y="4343400"/>
            <a:ext cx="8915399" cy="20574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How fast you travel that distance is your speed!  </a:t>
            </a:r>
            <a:b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</a:br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(Speed is the RATE at which you change position).</a:t>
            </a:r>
          </a:p>
        </p:txBody>
      </p:sp>
      <p:pic>
        <p:nvPicPr>
          <p:cNvPr id="78" name="Shape 7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600" y="1881186"/>
            <a:ext cx="2286000" cy="17764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" name="Shape 79"/>
          <p:cNvCxnSpPr/>
          <p:nvPr/>
        </p:nvCxnSpPr>
        <p:spPr>
          <a:xfrm rot="10800000">
            <a:off x="1371599" y="3810000"/>
            <a:ext cx="6096000" cy="0"/>
          </a:xfrm>
          <a:prstGeom prst="straightConnector1">
            <a:avLst/>
          </a:prstGeom>
          <a:noFill/>
          <a:ln w="101600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0" name="Shape 80"/>
          <p:cNvSpPr/>
          <p:nvPr/>
        </p:nvSpPr>
        <p:spPr>
          <a:xfrm>
            <a:off x="5486400" y="1951036"/>
            <a:ext cx="2819400" cy="6397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CC0000"/>
                    </a:gs>
                    <a:gs pos="100000">
                      <a:srgbClr val="FF9900"/>
                    </a:gs>
                  </a:gsLst>
                  <a:lin ang="5400000" scaled="0"/>
                </a:gradFill>
                <a:latin typeface="Arial"/>
              </a:rPr>
              <a:t>Distance</a:t>
            </a:r>
          </a:p>
        </p:txBody>
      </p:sp>
      <p:sp>
        <p:nvSpPr>
          <p:cNvPr id="81" name="Shape 81"/>
          <p:cNvSpPr/>
          <p:nvPr/>
        </p:nvSpPr>
        <p:spPr>
          <a:xfrm rot="7500000">
            <a:off x="3855243" y="2620167"/>
            <a:ext cx="1676399" cy="642936"/>
          </a:xfrm>
          <a:prstGeom prst="striped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CC99FF"/>
              </a:gs>
              <a:gs pos="100000">
                <a:srgbClr val="336699"/>
              </a:gs>
            </a:gsLst>
            <a:lin ang="5400000" scaled="0"/>
          </a:gradFill>
          <a:ln w="9525" cap="flat" cmpd="sng">
            <a:solidFill>
              <a:srgbClr val="9933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math terms…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“change in position over time” is the same as saying:</a:t>
            </a:r>
          </a:p>
        </p:txBody>
      </p:sp>
      <p:cxnSp>
        <p:nvCxnSpPr>
          <p:cNvPr id="88" name="Shape 88"/>
          <p:cNvCxnSpPr/>
          <p:nvPr/>
        </p:nvCxnSpPr>
        <p:spPr>
          <a:xfrm>
            <a:off x="4343400" y="4267200"/>
            <a:ext cx="35052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9" name="Shape 89"/>
          <p:cNvSpPr/>
          <p:nvPr/>
        </p:nvSpPr>
        <p:spPr>
          <a:xfrm>
            <a:off x="990600" y="3667125"/>
            <a:ext cx="3124200" cy="12858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CC99FF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0"/>
                </a:gradFill>
                <a:latin typeface="Arial"/>
              </a:rPr>
              <a:t>Speed =</a:t>
            </a:r>
          </a:p>
        </p:txBody>
      </p:sp>
      <p:sp>
        <p:nvSpPr>
          <p:cNvPr id="90" name="Shape 90"/>
          <p:cNvSpPr/>
          <p:nvPr/>
        </p:nvSpPr>
        <p:spPr>
          <a:xfrm>
            <a:off x="4572000" y="3048000"/>
            <a:ext cx="3124200" cy="1057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CC99FF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0"/>
                </a:gradFill>
                <a:latin typeface="Arial"/>
              </a:rPr>
              <a:t>Distance</a:t>
            </a:r>
          </a:p>
        </p:txBody>
      </p:sp>
      <p:sp>
        <p:nvSpPr>
          <p:cNvPr id="91" name="Shape 91"/>
          <p:cNvSpPr/>
          <p:nvPr/>
        </p:nvSpPr>
        <p:spPr>
          <a:xfrm>
            <a:off x="5181600" y="4429125"/>
            <a:ext cx="1981200" cy="98107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CC99FF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0"/>
                </a:gradFill>
                <a:latin typeface="Arial"/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5787</TotalTime>
  <Words>314</Words>
  <Application>Microsoft Office PowerPoint</Application>
  <PresentationFormat>On-screen Show (4:3)</PresentationFormat>
  <Paragraphs>80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Do Now: 3/27 1. Take out a piece of paper 2. Answer the following:  A. How would you measure the speed of an animal?  B. What do you think are the fastest animals?    </vt:lpstr>
      <vt:lpstr>Do Now: 3/30 1. Share a half sheet with your neighbor  2. Write your name at the top 3. Number 1-5   </vt:lpstr>
      <vt:lpstr>      Force and Motion</vt:lpstr>
      <vt:lpstr>           MOTION</vt:lpstr>
      <vt:lpstr>How is it moving?</vt:lpstr>
      <vt:lpstr>So…what is motion?</vt:lpstr>
      <vt:lpstr>So…what is motion?</vt:lpstr>
      <vt:lpstr>So…what is motion?</vt:lpstr>
      <vt:lpstr>In math terms…</vt:lpstr>
      <vt:lpstr>How can we describe motion?</vt:lpstr>
      <vt:lpstr>What does “speed” mean?</vt:lpstr>
      <vt:lpstr>Let’s practice calculating speed</vt:lpstr>
      <vt:lpstr>Try it out!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Force and Motion</dc:title>
  <dc:creator>Diamond Sanford</dc:creator>
  <cp:lastModifiedBy>Diamond Sanford</cp:lastModifiedBy>
  <cp:revision>6</cp:revision>
  <dcterms:modified xsi:type="dcterms:W3CDTF">2017-03-31T13:37:37Z</dcterms:modified>
</cp:coreProperties>
</file>